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9"/>
  </p:notesMasterIdLst>
  <p:sldIdLst>
    <p:sldId id="257" r:id="rId4"/>
    <p:sldId id="307" r:id="rId5"/>
    <p:sldId id="297" r:id="rId6"/>
    <p:sldId id="298" r:id="rId7"/>
    <p:sldId id="303" r:id="rId8"/>
    <p:sldId id="308" r:id="rId9"/>
    <p:sldId id="284" r:id="rId10"/>
    <p:sldId id="301" r:id="rId11"/>
    <p:sldId id="300" r:id="rId12"/>
    <p:sldId id="302" r:id="rId13"/>
    <p:sldId id="299" r:id="rId14"/>
    <p:sldId id="305" r:id="rId15"/>
    <p:sldId id="306" r:id="rId16"/>
    <p:sldId id="30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 autoAdjust="0"/>
    <p:restoredTop sz="94636" autoAdjust="0"/>
  </p:normalViewPr>
  <p:slideViewPr>
    <p:cSldViewPr snapToGrid="0">
      <p:cViewPr varScale="1">
        <p:scale>
          <a:sx n="116" d="100"/>
          <a:sy n="11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4/5/20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Workshop </a:t>
            </a:r>
            <a:r>
              <a:rPr lang="en-US" altLang="zh-CN" dirty="0"/>
              <a:t>2</a:t>
            </a:r>
            <a:r>
              <a:rPr lang="zh-CN" altLang="en-US" dirty="0"/>
              <a:t> （</a:t>
            </a:r>
            <a:r>
              <a:rPr lang="en-US" altLang="zh-CN" dirty="0"/>
              <a:t>lab2</a:t>
            </a:r>
            <a:r>
              <a:rPr lang="zh-CN" altLang="en-US" dirty="0"/>
              <a:t>）</a:t>
            </a:r>
            <a:endParaRPr lang="en-AU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COMP90041 Programming </a:t>
            </a:r>
            <a:endParaRPr lang="en-US" sz="28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and software development 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E28049-122B-4847-B7D3-EC5ECDB95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err="1"/>
              <a:t>Zhe</a:t>
            </a:r>
            <a:r>
              <a:rPr lang="en-AU" dirty="0"/>
              <a:t>(Zoe) Wang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37B744-4EE9-0749-8DA1-75DA8A3EC390}"/>
              </a:ext>
            </a:extLst>
          </p:cNvPr>
          <p:cNvSpPr/>
          <p:nvPr/>
        </p:nvSpPr>
        <p:spPr>
          <a:xfrm>
            <a:off x="6638244" y="2121216"/>
            <a:ext cx="3207819" cy="19688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Workshop will start at 11:05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0F38-BFE8-3246-9B5D-D7C3336D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A20D-08D7-4549-ABA8-F06E892F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91" y="1538991"/>
            <a:ext cx="11408409" cy="2404359"/>
          </a:xfrm>
        </p:spPr>
        <p:txBody>
          <a:bodyPr/>
          <a:lstStyle/>
          <a:p>
            <a:r>
              <a:rPr lang="en-US" sz="2400" dirty="0" err="1">
                <a:latin typeface="+mj-lt"/>
              </a:rPr>
              <a:t>Math.abs</a:t>
            </a:r>
            <a:r>
              <a:rPr lang="en-US" sz="2400" dirty="0">
                <a:latin typeface="+mj-lt"/>
              </a:rPr>
              <a:t>(x): Returns the absolute value of x</a:t>
            </a:r>
          </a:p>
          <a:p>
            <a:r>
              <a:rPr lang="en-US" sz="2400" dirty="0" err="1">
                <a:latin typeface="+mj-lt"/>
              </a:rPr>
              <a:t>Math.PI</a:t>
            </a:r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Math.pow</a:t>
            </a:r>
            <a:r>
              <a:rPr lang="en-US" sz="2400" dirty="0">
                <a:latin typeface="+mj-lt"/>
              </a:rPr>
              <a:t>(x, y): Returns the value of x to the power of y</a:t>
            </a:r>
          </a:p>
          <a:p>
            <a:r>
              <a:rPr lang="en-US" sz="2400" dirty="0" err="1">
                <a:latin typeface="+mj-lt"/>
              </a:rPr>
              <a:t>Math.floor</a:t>
            </a:r>
            <a:r>
              <a:rPr lang="en-US" sz="2400" dirty="0">
                <a:latin typeface="+mj-lt"/>
              </a:rPr>
              <a:t>(x): Returns the value of x rounded down to its nearest integer</a:t>
            </a:r>
          </a:p>
          <a:p>
            <a:r>
              <a:rPr lang="en-US" sz="2400" dirty="0" err="1">
                <a:latin typeface="+mj-lt"/>
              </a:rPr>
              <a:t>Math.max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x,y</a:t>
            </a:r>
            <a:r>
              <a:rPr lang="en-US" sz="2400" dirty="0">
                <a:latin typeface="+mj-lt"/>
              </a:rPr>
              <a:t>): Returns the number with the highest value</a:t>
            </a:r>
          </a:p>
          <a:p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DE3B-C441-2648-AA8C-68D3C9A5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84489-EF36-FA4A-961D-B753D853516A}"/>
              </a:ext>
            </a:extLst>
          </p:cNvPr>
          <p:cNvSpPr/>
          <p:nvPr/>
        </p:nvSpPr>
        <p:spPr>
          <a:xfrm>
            <a:off x="1123950" y="4724400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285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Lab 3 Q2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6" y="1795557"/>
            <a:ext cx="11408409" cy="4376944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2.Write a program that </a:t>
            </a:r>
            <a:r>
              <a:rPr lang="en-US" sz="2800" u="sng" dirty="0">
                <a:latin typeface="+mj-lt"/>
              </a:rPr>
              <a:t>reads the radius </a:t>
            </a:r>
            <a:r>
              <a:rPr lang="en-US" sz="2800" dirty="0">
                <a:latin typeface="+mj-lt"/>
              </a:rPr>
              <a:t>of a sphere and prints its volume and surface area. Use the following formulas, where r represents the radius: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/>
          </a:p>
          <a:p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00619-9228-0147-A00C-E6BDBB44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06" y="3120429"/>
            <a:ext cx="3644504" cy="1432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E75314-11D7-264F-BF79-1BA30DB80C58}"/>
              </a:ext>
            </a:extLst>
          </p:cNvPr>
          <p:cNvSpPr/>
          <p:nvPr/>
        </p:nvSpPr>
        <p:spPr>
          <a:xfrm>
            <a:off x="564006" y="4541455"/>
            <a:ext cx="492239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2000" dirty="0" err="1">
                <a:solidFill>
                  <a:schemeClr val="tx2"/>
                </a:solidFill>
                <a:latin typeface="Georgia"/>
              </a:rPr>
              <a:t>eg</a:t>
            </a:r>
            <a:r>
              <a:rPr lang="en-US" sz="2000" dirty="0">
                <a:solidFill>
                  <a:schemeClr val="tx2"/>
                </a:solidFill>
                <a:latin typeface="Georgia"/>
              </a:rPr>
              <a:t>: input : 2</a:t>
            </a:r>
          </a:p>
          <a:p>
            <a:pPr lvl="0">
              <a:spcBef>
                <a:spcPts val="1000"/>
              </a:spcBef>
            </a:pPr>
            <a:endParaRPr lang="en-US" sz="2000" dirty="0">
              <a:solidFill>
                <a:schemeClr val="tx2"/>
              </a:solidFill>
              <a:latin typeface="Georgia"/>
            </a:endParaRPr>
          </a:p>
          <a:p>
            <a:pPr lvl="0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Georgia"/>
              </a:rPr>
              <a:t>“volume : 33.51”</a:t>
            </a:r>
          </a:p>
          <a:p>
            <a:pPr lvl="0">
              <a:spcBef>
                <a:spcPts val="1000"/>
              </a:spcBef>
            </a:pPr>
            <a:r>
              <a:rPr lang="en-US" sz="2000" dirty="0">
                <a:solidFill>
                  <a:schemeClr val="tx2"/>
                </a:solidFill>
                <a:latin typeface="Georgia"/>
              </a:rPr>
              <a:t>“surface area: 50.27”</a:t>
            </a:r>
          </a:p>
        </p:txBody>
      </p:sp>
    </p:spTree>
    <p:extLst>
      <p:ext uri="{BB962C8B-B14F-4D97-AF65-F5344CB8AC3E}">
        <p14:creationId xmlns:p14="http://schemas.microsoft.com/office/powerpoint/2010/main" val="8462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0F38-BFE8-3246-9B5D-D7C3336D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command line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A20D-08D7-4549-ABA8-F06E892F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91" y="1538991"/>
            <a:ext cx="11408409" cy="2404359"/>
          </a:xfrm>
        </p:spPr>
        <p:txBody>
          <a:bodyPr/>
          <a:lstStyle/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DE3B-C441-2648-AA8C-68D3C9A5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84489-EF36-FA4A-961D-B753D853516A}"/>
              </a:ext>
            </a:extLst>
          </p:cNvPr>
          <p:cNvSpPr/>
          <p:nvPr/>
        </p:nvSpPr>
        <p:spPr>
          <a:xfrm>
            <a:off x="8610926" y="2743200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D356-3C34-3241-A691-8A8C55C6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1" y="1447800"/>
            <a:ext cx="6440075" cy="887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FA918-4DA2-AD42-BF6C-FFDED707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1" y="2440084"/>
            <a:ext cx="7099300" cy="201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02668-9264-004A-8A32-A75A77416182}"/>
              </a:ext>
            </a:extLst>
          </p:cNvPr>
          <p:cNvSpPr txBox="1"/>
          <p:nvPr/>
        </p:nvSpPr>
        <p:spPr>
          <a:xfrm>
            <a:off x="7511834" y="4101842"/>
            <a:ext cx="3969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print  “hello” + </a:t>
            </a:r>
            <a:r>
              <a:rPr lang="en-US" sz="2400" dirty="0" err="1"/>
              <a:t>args</a:t>
            </a:r>
            <a:r>
              <a:rPr lang="en-US" sz="2400" dirty="0"/>
              <a:t>[0] where </a:t>
            </a:r>
            <a:r>
              <a:rPr lang="en-US" sz="2400" dirty="0" err="1"/>
              <a:t>args</a:t>
            </a:r>
            <a:r>
              <a:rPr lang="en-US" sz="2400" dirty="0"/>
              <a:t> are names </a:t>
            </a:r>
          </a:p>
          <a:p>
            <a:endParaRPr lang="en-US" sz="2400" dirty="0"/>
          </a:p>
          <a:p>
            <a:r>
              <a:rPr lang="en-US" sz="2400" dirty="0"/>
              <a:t>Calculate </a:t>
            </a:r>
            <a:r>
              <a:rPr lang="en-US" sz="2400" dirty="0" err="1"/>
              <a:t>args</a:t>
            </a:r>
            <a:r>
              <a:rPr lang="en-US" sz="2400" dirty="0"/>
              <a:t>[0]+1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A0B5-98DF-5748-B0CF-77D73A49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1" y="4564309"/>
            <a:ext cx="4912576" cy="9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0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0F38-BFE8-3246-9B5D-D7C3336D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/else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A20D-08D7-4549-ABA8-F06E892F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91" y="1538991"/>
            <a:ext cx="11408409" cy="2404359"/>
          </a:xfrm>
        </p:spPr>
        <p:txBody>
          <a:bodyPr/>
          <a:lstStyle/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DE3B-C441-2648-AA8C-68D3C9A5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84489-EF36-FA4A-961D-B753D853516A}"/>
              </a:ext>
            </a:extLst>
          </p:cNvPr>
          <p:cNvSpPr/>
          <p:nvPr/>
        </p:nvSpPr>
        <p:spPr>
          <a:xfrm>
            <a:off x="8809340" y="1832346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8D0F8-79DA-9A4E-9EFE-A82A08DB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1" y="2902858"/>
            <a:ext cx="6323453" cy="1922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36C6D-FFF8-2448-82C0-BC23545B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20" y="1345166"/>
            <a:ext cx="6675060" cy="1648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19D80-2A3E-244E-B910-4FF602E0D12B}"/>
              </a:ext>
            </a:extLst>
          </p:cNvPr>
          <p:cNvSpPr txBox="1"/>
          <p:nvPr/>
        </p:nvSpPr>
        <p:spPr>
          <a:xfrm>
            <a:off x="6818449" y="2955028"/>
            <a:ext cx="5273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Print</a:t>
            </a:r>
            <a:r>
              <a:rPr lang="zh-CN" altLang="en-US" sz="2800" dirty="0"/>
              <a:t> </a:t>
            </a:r>
            <a:r>
              <a:rPr lang="en-US" altLang="zh-CN" sz="2800" dirty="0"/>
              <a:t>hello when x is greater than 0</a:t>
            </a:r>
          </a:p>
          <a:p>
            <a:r>
              <a:rPr lang="en-US" altLang="zh-CN" sz="2800" dirty="0"/>
              <a:t>else Print </a:t>
            </a:r>
            <a:r>
              <a:rPr lang="zh-CN" altLang="en-US" sz="2800" dirty="0"/>
              <a:t> </a:t>
            </a:r>
            <a:r>
              <a:rPr lang="en-US" altLang="zh-CN" sz="2800" dirty="0"/>
              <a:t>hi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FB3F88-23FF-C14D-BB4C-108B32113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72" y="5605763"/>
            <a:ext cx="6197600" cy="74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18670F-E69F-F24C-8D02-2A4F7B4AE3D2}"/>
              </a:ext>
            </a:extLst>
          </p:cNvPr>
          <p:cNvSpPr txBox="1"/>
          <p:nvPr/>
        </p:nvSpPr>
        <p:spPr>
          <a:xfrm>
            <a:off x="746419" y="5061546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For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compound statements: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636853-9375-1B4E-A885-95DBF8FD046C}"/>
              </a:ext>
            </a:extLst>
          </p:cNvPr>
          <p:cNvSpPr/>
          <p:nvPr/>
        </p:nvSpPr>
        <p:spPr>
          <a:xfrm>
            <a:off x="2731705" y="3467717"/>
            <a:ext cx="3721493" cy="480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B84F7-CC85-934E-AB70-9661DF37260A}"/>
              </a:ext>
            </a:extLst>
          </p:cNvPr>
          <p:cNvSpPr/>
          <p:nvPr/>
        </p:nvSpPr>
        <p:spPr>
          <a:xfrm>
            <a:off x="994525" y="1740789"/>
            <a:ext cx="6075347" cy="448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7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Lab 3 Q3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6" y="1538991"/>
            <a:ext cx="11408409" cy="4376944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Write a program that calculates the total wages based on the number of hours worked. </a:t>
            </a:r>
          </a:p>
          <a:p>
            <a:r>
              <a:rPr lang="en-US" sz="2400" dirty="0">
                <a:latin typeface="+mj-lt"/>
              </a:rPr>
              <a:t>The wages are calculated at a rate of 8.25 per hour for hours less than 40 and at the rate of 1.5 the standard rate for any hours greater than 40. </a:t>
            </a:r>
          </a:p>
          <a:p>
            <a:r>
              <a:rPr lang="en-US" sz="2400" dirty="0">
                <a:latin typeface="+mj-lt"/>
              </a:rPr>
              <a:t>Number of hours is a </a:t>
            </a:r>
            <a:r>
              <a:rPr lang="en-US" sz="2400" u="sng" dirty="0">
                <a:solidFill>
                  <a:srgbClr val="FF0000"/>
                </a:solidFill>
                <a:latin typeface="+mj-lt"/>
              </a:rPr>
              <a:t>command line argument </a:t>
            </a:r>
            <a:r>
              <a:rPr lang="en-US" sz="2400" dirty="0">
                <a:latin typeface="+mj-lt"/>
              </a:rPr>
              <a:t>to the program.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/>
              <a:t>if t&lt;40  wage = t * 8.25</a:t>
            </a:r>
          </a:p>
          <a:p>
            <a:r>
              <a:rPr lang="en-US" sz="2800" dirty="0"/>
              <a:t>if t&gt;40  wage = 40*8.25 + (t-40) *8.25*1.5</a:t>
            </a:r>
          </a:p>
          <a:p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6475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the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712F9-9F92-D641-901D-596C115BFC99}"/>
              </a:ext>
            </a:extLst>
          </p:cNvPr>
          <p:cNvSpPr txBox="1"/>
          <p:nvPr/>
        </p:nvSpPr>
        <p:spPr>
          <a:xfrm>
            <a:off x="939114" y="1816443"/>
            <a:ext cx="60596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Attend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Lectures &amp; Tutorials remotely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ZOOM   chat &amp; microphone &amp; raise hand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download Lab2(week3) on canvas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81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Operations - for numbers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6" y="1795557"/>
            <a:ext cx="11408409" cy="4376944"/>
          </a:xfrm>
        </p:spPr>
        <p:txBody>
          <a:bodyPr/>
          <a:lstStyle/>
          <a:p>
            <a:r>
              <a:rPr lang="en-US" sz="2800" dirty="0"/>
              <a:t>+ -* /  </a:t>
            </a:r>
            <a:r>
              <a:rPr lang="en-US" sz="2800" dirty="0">
                <a:solidFill>
                  <a:srgbClr val="FF0000"/>
                </a:solidFill>
              </a:rPr>
              <a:t>% </a:t>
            </a:r>
            <a:r>
              <a:rPr lang="en-US" sz="2800" dirty="0"/>
              <a:t> &lt; &lt;=  &gt; &gt;=  </a:t>
            </a:r>
            <a:r>
              <a:rPr lang="en-US" sz="2800" dirty="0">
                <a:solidFill>
                  <a:srgbClr val="FF0000"/>
                </a:solidFill>
              </a:rPr>
              <a:t>==</a:t>
            </a:r>
            <a:r>
              <a:rPr lang="en-US" sz="2800" dirty="0"/>
              <a:t> != 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%: remainder operator</a:t>
            </a:r>
          </a:p>
          <a:p>
            <a:r>
              <a:rPr lang="en-US" sz="2800" dirty="0" err="1">
                <a:latin typeface="+mj-lt"/>
              </a:rPr>
              <a:t>eg</a:t>
            </a:r>
            <a:r>
              <a:rPr lang="en-US" sz="2800" dirty="0">
                <a:latin typeface="+mj-lt"/>
              </a:rPr>
              <a:t>: 10 % 3 = 1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==</a:t>
            </a:r>
            <a:r>
              <a:rPr lang="en-US" sz="2800" dirty="0">
                <a:latin typeface="+mj-lt"/>
              </a:rPr>
              <a:t> is a comparison while  = is an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3B0AD-E2AC-0E4D-AA15-64D671EAF178}"/>
              </a:ext>
            </a:extLst>
          </p:cNvPr>
          <p:cNvSpPr txBox="1"/>
          <p:nvPr/>
        </p:nvSpPr>
        <p:spPr>
          <a:xfrm>
            <a:off x="1987826" y="5208104"/>
            <a:ext cx="2703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(x == 0)?                         int x = 0;</a:t>
            </a:r>
          </a:p>
        </p:txBody>
      </p:sp>
    </p:spTree>
    <p:extLst>
      <p:ext uri="{BB962C8B-B14F-4D97-AF65-F5344CB8AC3E}">
        <p14:creationId xmlns:p14="http://schemas.microsoft.com/office/powerpoint/2010/main" val="344573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Operations - for String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6" y="1795557"/>
            <a:ext cx="11408409" cy="4376944"/>
          </a:xfrm>
        </p:spPr>
        <p:txBody>
          <a:bodyPr/>
          <a:lstStyle/>
          <a:p>
            <a:r>
              <a:rPr lang="en-US" sz="2800" dirty="0">
                <a:highlight>
                  <a:srgbClr val="FFFF00"/>
                </a:highlight>
                <a:latin typeface="+mj-lt"/>
              </a:rPr>
              <a:t>\n = newline </a:t>
            </a:r>
            <a:r>
              <a:rPr lang="en-US" sz="2800" dirty="0">
                <a:latin typeface="+mj-lt"/>
              </a:rPr>
              <a:t>(end current line), \r – return (go to start of line), \b = backspace, \t = tab character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7D176-615C-E345-A642-F2CAF3D7E332}"/>
              </a:ext>
            </a:extLst>
          </p:cNvPr>
          <p:cNvSpPr/>
          <p:nvPr/>
        </p:nvSpPr>
        <p:spPr>
          <a:xfrm>
            <a:off x="945578" y="4329218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CBB45-4C71-F646-80C3-4477FF638F9E}"/>
              </a:ext>
            </a:extLst>
          </p:cNvPr>
          <p:cNvSpPr txBox="1"/>
          <p:nvPr/>
        </p:nvSpPr>
        <p:spPr>
          <a:xfrm>
            <a:off x="3098800" y="4410508"/>
            <a:ext cx="3951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print     </a:t>
            </a:r>
            <a:r>
              <a:rPr lang="en-US" sz="2800" u="sng" dirty="0"/>
              <a:t>I think “\” is funny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176BB-98E6-6947-A1AF-41ADC49A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6" y="2744241"/>
            <a:ext cx="9951884" cy="12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printf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formatted output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E4CAF-F7B5-694E-B327-1528EBC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3" y="1500148"/>
            <a:ext cx="8269568" cy="17560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ED7A21-43FB-4E46-BE04-2574A6E1C0C8}"/>
              </a:ext>
            </a:extLst>
          </p:cNvPr>
          <p:cNvSpPr/>
          <p:nvPr/>
        </p:nvSpPr>
        <p:spPr>
          <a:xfrm>
            <a:off x="9802387" y="2035251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65D25-3E7C-874D-A2FE-19F89E7A2C1E}"/>
              </a:ext>
            </a:extLst>
          </p:cNvPr>
          <p:cNvSpPr txBox="1"/>
          <p:nvPr/>
        </p:nvSpPr>
        <p:spPr>
          <a:xfrm>
            <a:off x="9855682" y="3033132"/>
            <a:ext cx="1606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=5.7889</a:t>
            </a:r>
          </a:p>
          <a:p>
            <a:r>
              <a:rPr lang="en-US" sz="2800" dirty="0"/>
              <a:t>print as</a:t>
            </a:r>
          </a:p>
          <a:p>
            <a:r>
              <a:rPr lang="en-US" sz="2800" dirty="0"/>
              <a:t>5.78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5559BC-CB89-E747-BBAA-A7A1AEE3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46" y="4296775"/>
            <a:ext cx="7952268" cy="2654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5D3A71-7D19-FC49-A0A8-B4182EF6C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3637278"/>
            <a:ext cx="7153003" cy="6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5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Reading console input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6" y="1795557"/>
            <a:ext cx="11408409" cy="4376944"/>
          </a:xfrm>
        </p:spPr>
        <p:txBody>
          <a:bodyPr/>
          <a:lstStyle/>
          <a:p>
            <a:endParaRPr lang="en-US" sz="2800" dirty="0"/>
          </a:p>
          <a:p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4163F-77EE-5A4C-9DFA-FE1BC233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4" y="1541557"/>
            <a:ext cx="38227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E0AD6-F7F2-F542-8290-06E438E5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4" y="2623622"/>
            <a:ext cx="50419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56E2FD-60E7-9B48-8EAA-661E87EC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4" y="2094007"/>
            <a:ext cx="61595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F48DB-A18E-B746-87D0-EDC41E5FB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94" y="3544792"/>
            <a:ext cx="7035800" cy="1676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ED7BAC-E681-5E49-8E59-B073EF979CE3}"/>
              </a:ext>
            </a:extLst>
          </p:cNvPr>
          <p:cNvSpPr/>
          <p:nvPr/>
        </p:nvSpPr>
        <p:spPr>
          <a:xfrm>
            <a:off x="8631955" y="1109757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046E0D-8DDF-2048-B97C-B923C5DF7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94" y="5434687"/>
            <a:ext cx="73406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41B3F6-57F5-C445-BA89-7728CB6B7F81}"/>
              </a:ext>
            </a:extLst>
          </p:cNvPr>
          <p:cNvSpPr/>
          <p:nvPr/>
        </p:nvSpPr>
        <p:spPr>
          <a:xfrm>
            <a:off x="8579994" y="207298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read:</a:t>
            </a:r>
          </a:p>
          <a:p>
            <a:endParaRPr lang="en-US" sz="2400" dirty="0"/>
          </a:p>
          <a:p>
            <a:r>
              <a:rPr lang="en-US" sz="2400" dirty="0"/>
              <a:t>2020</a:t>
            </a:r>
          </a:p>
          <a:p>
            <a:r>
              <a:rPr lang="en-US" sz="2400" dirty="0"/>
              <a:t>hello </a:t>
            </a:r>
          </a:p>
          <a:p>
            <a:r>
              <a:rPr lang="en-US" sz="2400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5443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Lab 3 Q1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6" y="1795557"/>
            <a:ext cx="11408409" cy="4376944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1.Write a program that reads two floating point numbers and print their sum, difference, and product.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eg</a:t>
            </a:r>
            <a:r>
              <a:rPr lang="en-US" sz="2800" dirty="0">
                <a:latin typeface="+mj-lt"/>
              </a:rPr>
              <a:t>: input : 0.1  0.2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“0.1 + 0.2 = 0.3”</a:t>
            </a:r>
          </a:p>
          <a:p>
            <a:r>
              <a:rPr lang="en-US" sz="2800" dirty="0"/>
              <a:t>“0.1 - 0.2 = -0.1”</a:t>
            </a:r>
          </a:p>
          <a:p>
            <a:r>
              <a:rPr lang="en-US" sz="2800" dirty="0"/>
              <a:t>“0.1 * 0.2 = 0.02”</a:t>
            </a:r>
          </a:p>
          <a:p>
            <a:endParaRPr lang="en-US" sz="2800" dirty="0"/>
          </a:p>
          <a:p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2454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0F38-BFE8-3246-9B5D-D7C3336D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59" y="320374"/>
            <a:ext cx="10296000" cy="887360"/>
          </a:xfrm>
        </p:spPr>
        <p:txBody>
          <a:bodyPr/>
          <a:lstStyle/>
          <a:p>
            <a:r>
              <a:rPr lang="en-US" dirty="0"/>
              <a:t>What is type Casting?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DE3B-C441-2648-AA8C-68D3C9A5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4494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0F38-BFE8-3246-9B5D-D7C3336D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A20D-08D7-4549-ABA8-F06E892F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91" y="1538991"/>
            <a:ext cx="11408409" cy="2404359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java can convert types for you automatically</a:t>
            </a:r>
          </a:p>
          <a:p>
            <a:r>
              <a:rPr lang="en-US" sz="2400" u="sng" dirty="0">
                <a:solidFill>
                  <a:srgbClr val="FF0000"/>
                </a:solidFill>
                <a:latin typeface="+mj-lt"/>
              </a:rPr>
              <a:t>widening conversion</a:t>
            </a:r>
            <a:r>
              <a:rPr lang="zh-CN" altLang="en-US" sz="2400" u="sng" dirty="0">
                <a:solidFill>
                  <a:srgbClr val="FF0000"/>
                </a:solidFill>
                <a:latin typeface="+mj-lt"/>
              </a:rPr>
              <a:t>（</a:t>
            </a:r>
            <a:r>
              <a:rPr lang="en-US" altLang="zh-CN" sz="2400" u="sng" dirty="0">
                <a:solidFill>
                  <a:srgbClr val="FF0000"/>
                </a:solidFill>
                <a:latin typeface="+mj-lt"/>
              </a:rPr>
              <a:t> automatically</a:t>
            </a:r>
            <a:r>
              <a:rPr lang="zh-CN" altLang="en-US" sz="2400" u="sng" dirty="0">
                <a:solidFill>
                  <a:srgbClr val="FF0000"/>
                </a:solidFill>
                <a:latin typeface="+mj-lt"/>
              </a:rPr>
              <a:t>）</a:t>
            </a:r>
            <a:r>
              <a:rPr lang="en-US" sz="2400" dirty="0">
                <a:latin typeface="+mj-lt"/>
              </a:rPr>
              <a:t>converts a number to a wider type</a:t>
            </a:r>
          </a:p>
          <a:p>
            <a:r>
              <a:rPr lang="en-US" sz="2400" dirty="0">
                <a:latin typeface="+mj-lt"/>
              </a:rPr>
              <a:t>byte -&gt; short -&gt; char -&gt; int -&gt; long -&gt; float -&gt; double</a:t>
            </a:r>
          </a:p>
          <a:p>
            <a:r>
              <a:rPr lang="en-US" sz="2400" u="sng" dirty="0">
                <a:solidFill>
                  <a:srgbClr val="FF0000"/>
                </a:solidFill>
                <a:latin typeface="+mj-lt"/>
              </a:rPr>
              <a:t>Narrowing Casting (manually) </a:t>
            </a:r>
            <a:r>
              <a:rPr lang="en-US" sz="2400" dirty="0">
                <a:latin typeface="+mj-lt"/>
              </a:rPr>
              <a:t>- converting a larger type to a smaller size type</a:t>
            </a:r>
          </a:p>
          <a:p>
            <a:r>
              <a:rPr lang="en-US" sz="2400" dirty="0">
                <a:latin typeface="+mj-lt"/>
              </a:rPr>
              <a:t>double -&gt; float -&gt; long -&gt; int -&gt; char -&gt; short -&gt; byte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DE3B-C441-2648-AA8C-68D3C9A5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84489-EF36-FA4A-961D-B753D853516A}"/>
              </a:ext>
            </a:extLst>
          </p:cNvPr>
          <p:cNvSpPr/>
          <p:nvPr/>
        </p:nvSpPr>
        <p:spPr>
          <a:xfrm>
            <a:off x="1123950" y="4724400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</a:t>
            </a:r>
            <a:r>
              <a:rPr lang="en-US" altLang="zh-CN" sz="2800" b="1" dirty="0"/>
              <a:t>4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5966997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3295</TotalTime>
  <Words>492</Words>
  <Application>Microsoft Macintosh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Before the workshop</vt:lpstr>
      <vt:lpstr>Operations - for numbers</vt:lpstr>
      <vt:lpstr>Operations - for String</vt:lpstr>
      <vt:lpstr>printf – formatted output</vt:lpstr>
      <vt:lpstr>Reading console input</vt:lpstr>
      <vt:lpstr>Lab 3 Q1</vt:lpstr>
      <vt:lpstr>What is type Casting?</vt:lpstr>
      <vt:lpstr>Casting</vt:lpstr>
      <vt:lpstr>Math Class</vt:lpstr>
      <vt:lpstr>Lab 3 Q2</vt:lpstr>
      <vt:lpstr>handling command line inputs</vt:lpstr>
      <vt:lpstr>if /else</vt:lpstr>
      <vt:lpstr>Lab 3 Q3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Wang</dc:creator>
  <cp:lastModifiedBy>Zhe Wang</cp:lastModifiedBy>
  <cp:revision>45</cp:revision>
  <dcterms:created xsi:type="dcterms:W3CDTF">2020-03-09T12:14:20Z</dcterms:created>
  <dcterms:modified xsi:type="dcterms:W3CDTF">2020-05-04T04:44:40Z</dcterms:modified>
</cp:coreProperties>
</file>